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sldIdLst>
    <p:sldId id="285" r:id="rId2"/>
    <p:sldId id="25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58" r:id="rId11"/>
    <p:sldId id="286" r:id="rId12"/>
    <p:sldId id="287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88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39C38-58C2-4C9C-BDF8-E6AE3FF32669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DB368-E44F-4CE7-AB38-20DC9DCE5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9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DB368-E44F-4CE7-AB38-20DC9DCE5B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1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994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994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4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994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9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EDBE46-49C6-4118-8191-2EE0E80D2F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4BD2D-545A-453E-BC77-140BDDBF0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164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E2A07-DD2E-42A7-96E5-6F887E2560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130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28A83E-88EE-4122-998A-A026D6F920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82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9452C-D47C-408A-912F-D3147562FD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07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532B2-E505-4787-8FA8-95226A9395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8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7DD86-5B00-4688-BE2A-25F9C5AE47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58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8E90C-251D-4DAD-B09D-282E47CB72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8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23F04-19EE-4897-9553-07ABF60624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173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ADB0B-1CC3-42ED-A3A6-A09724B871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431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F7C75-0E47-46BD-9BED-0B65BCAF7A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902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A1AF4-4F80-4A0B-B7EB-6AED3D9076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915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036AA00-1887-48B5-B54D-D6BDB33E83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717032"/>
            <a:ext cx="7632700" cy="2159893"/>
          </a:xfrm>
        </p:spPr>
        <p:txBody>
          <a:bodyPr/>
          <a:lstStyle/>
          <a:p>
            <a:r>
              <a:rPr lang="ru-RU" altLang="ru-RU" sz="2400" b="1" dirty="0"/>
              <a:t>Тема </a:t>
            </a:r>
            <a:r>
              <a:rPr lang="ru-RU" altLang="ru-RU" sz="2400" b="1" u="sng" dirty="0" smtClean="0"/>
              <a:t>«Адресация в интернет. Передача </a:t>
            </a:r>
            <a:r>
              <a:rPr lang="ru-RU" altLang="ru-RU" sz="2400" b="1" u="sng" dirty="0"/>
              <a:t>информации, источник и приемник информации, сигнал, кодирование и декодирование, искажение информации при передаче, скорость передачи информации.»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tx1"/>
                </a:solidFill>
              </a:rPr>
              <a:t>Перевод единиц измерения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" t="32445" r="8005" b="27780"/>
          <a:stretch>
            <a:fillRect/>
          </a:stretch>
        </p:blipFill>
        <p:spPr>
          <a:xfrm>
            <a:off x="179388" y="1916113"/>
            <a:ext cx="8496300" cy="4321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/>
            <a:r>
              <a:rPr lang="ru-RU" altLang="ru-RU" sz="5000">
                <a:solidFill>
                  <a:schemeClr val="tx1"/>
                </a:solidFill>
              </a:rPr>
              <a:t>Кодирование информации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533525" y="2514600"/>
            <a:ext cx="4294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1533525" y="2514600"/>
            <a:ext cx="4294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/>
          </a:p>
        </p:txBody>
      </p:sp>
      <p:graphicFrame>
        <p:nvGraphicFramePr>
          <p:cNvPr id="33907" name="Group 115"/>
          <p:cNvGraphicFramePr>
            <a:graphicFrameLocks noGrp="1"/>
          </p:cNvGraphicFramePr>
          <p:nvPr>
            <p:ph/>
          </p:nvPr>
        </p:nvGraphicFramePr>
        <p:xfrm>
          <a:off x="468313" y="1989138"/>
          <a:ext cx="8229600" cy="3455990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1072358079"/>
                    </a:ext>
                  </a:extLst>
                </a:gridCol>
                <a:gridCol w="4918075">
                  <a:extLst>
                    <a:ext uri="{9D8B030D-6E8A-4147-A177-3AD203B41FA5}">
                      <a16:colId xmlns:a16="http://schemas.microsoft.com/office/drawing/2014/main" val="22660296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Вид информации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Двоичный код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144647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Числовая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500948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Текстовая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710074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Графическая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780156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Звуковая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494280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Видео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65264"/>
                  </a:ext>
                </a:extLst>
              </a:tr>
            </a:tbl>
          </a:graphicData>
        </a:graphic>
      </p:graphicFrame>
      <p:grpSp>
        <p:nvGrpSpPr>
          <p:cNvPr id="33919" name="Group 127"/>
          <p:cNvGrpSpPr>
            <a:grpSpLocks/>
          </p:cNvGrpSpPr>
          <p:nvPr/>
        </p:nvGrpSpPr>
        <p:grpSpPr bwMode="auto">
          <a:xfrm>
            <a:off x="4140200" y="3500438"/>
            <a:ext cx="3960813" cy="703262"/>
            <a:chOff x="2608" y="2428"/>
            <a:chExt cx="1510" cy="220"/>
          </a:xfrm>
        </p:grpSpPr>
        <p:sp>
          <p:nvSpPr>
            <p:cNvPr id="33908" name="AutoShape 116"/>
            <p:cNvSpPr>
              <a:spLocks noChangeArrowheads="1"/>
            </p:cNvSpPr>
            <p:nvPr/>
          </p:nvSpPr>
          <p:spPr bwMode="auto">
            <a:xfrm>
              <a:off x="2608" y="2432"/>
              <a:ext cx="360" cy="216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909" name="Line 117"/>
            <p:cNvSpPr>
              <a:spLocks noChangeShapeType="1"/>
            </p:cNvSpPr>
            <p:nvPr/>
          </p:nvSpPr>
          <p:spPr bwMode="auto">
            <a:xfrm>
              <a:off x="2966" y="2428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0" name="Line 118"/>
            <p:cNvSpPr>
              <a:spLocks noChangeShapeType="1"/>
            </p:cNvSpPr>
            <p:nvPr/>
          </p:nvSpPr>
          <p:spPr bwMode="auto">
            <a:xfrm>
              <a:off x="3110" y="2428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1" name="Line 119"/>
            <p:cNvSpPr>
              <a:spLocks noChangeShapeType="1"/>
            </p:cNvSpPr>
            <p:nvPr/>
          </p:nvSpPr>
          <p:spPr bwMode="auto">
            <a:xfrm>
              <a:off x="3110" y="2644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2" name="Line 120"/>
            <p:cNvSpPr>
              <a:spLocks noChangeShapeType="1"/>
            </p:cNvSpPr>
            <p:nvPr/>
          </p:nvSpPr>
          <p:spPr bwMode="auto">
            <a:xfrm flipV="1">
              <a:off x="3254" y="2428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3" name="Line 121"/>
            <p:cNvSpPr>
              <a:spLocks noChangeShapeType="1"/>
            </p:cNvSpPr>
            <p:nvPr/>
          </p:nvSpPr>
          <p:spPr bwMode="auto">
            <a:xfrm>
              <a:off x="3254" y="2428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4" name="Line 122"/>
            <p:cNvSpPr>
              <a:spLocks noChangeShapeType="1"/>
            </p:cNvSpPr>
            <p:nvPr/>
          </p:nvSpPr>
          <p:spPr bwMode="auto">
            <a:xfrm>
              <a:off x="3542" y="2428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5" name="Line 123"/>
            <p:cNvSpPr>
              <a:spLocks noChangeShapeType="1"/>
            </p:cNvSpPr>
            <p:nvPr/>
          </p:nvSpPr>
          <p:spPr bwMode="auto">
            <a:xfrm>
              <a:off x="3542" y="2644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6" name="Line 124"/>
            <p:cNvSpPr>
              <a:spLocks noChangeShapeType="1"/>
            </p:cNvSpPr>
            <p:nvPr/>
          </p:nvSpPr>
          <p:spPr bwMode="auto">
            <a:xfrm flipV="1">
              <a:off x="3830" y="2428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7" name="Line 125"/>
            <p:cNvSpPr>
              <a:spLocks noChangeShapeType="1"/>
            </p:cNvSpPr>
            <p:nvPr/>
          </p:nvSpPr>
          <p:spPr bwMode="auto">
            <a:xfrm>
              <a:off x="3830" y="2428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918" name="Line 126"/>
            <p:cNvSpPr>
              <a:spLocks noChangeShapeType="1"/>
            </p:cNvSpPr>
            <p:nvPr/>
          </p:nvSpPr>
          <p:spPr bwMode="auto">
            <a:xfrm>
              <a:off x="4118" y="2428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920" name="Text Box 128"/>
          <p:cNvSpPr txBox="1">
            <a:spLocks noChangeArrowheads="1"/>
          </p:cNvSpPr>
          <p:nvPr/>
        </p:nvSpPr>
        <p:spPr bwMode="auto">
          <a:xfrm>
            <a:off x="5076825" y="35925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/>
              <a:t>1  0  1 1  0  0  1 1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Передача информации в информационной системе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8748712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924800" cy="6096000"/>
          </a:xfrm>
          <a:noFill/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Информация и ее кодирование</a:t>
            </a:r>
            <a: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/>
            </a:r>
            <a:b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1.1.8</a:t>
            </a:r>
            <a:b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Кодирование текстовой информации. Кодировка </a:t>
            </a:r>
            <a:r>
              <a:rPr lang="en-US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ASCII</a:t>
            </a:r>
            <a: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. Основные используемые кодировки кириллицы.</a:t>
            </a:r>
            <a:b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/>
            </a:r>
            <a:b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24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Обозначение задания в работе по спецификации </a:t>
            </a:r>
            <a:br>
              <a:rPr lang="ru-RU" sz="24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А1.</a:t>
            </a:r>
            <a:br>
              <a:rPr lang="ru-RU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Задание с выбором ответа, подразумевающие выбор одного правильного ответа из четырех предложенных.</a:t>
            </a:r>
            <a:endParaRPr lang="ru-RU" sz="28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57338"/>
            <a:ext cx="8991600" cy="48466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Считая, что каждый символ кодируется двумя байтами, оцените информационный объем следующего предложения в кодировке Unicode:</a:t>
            </a:r>
          </a:p>
          <a:p>
            <a:pPr algn="ctr"/>
            <a:r>
              <a:rPr lang="ru-RU" altLang="ru-RU" sz="4000" b="1"/>
              <a:t>Один пуд – около 16,4 килограмм.</a:t>
            </a:r>
          </a:p>
          <a:p>
            <a:pPr algn="ctr"/>
            <a:endParaRPr lang="ru-RU" altLang="ru-RU" sz="4000"/>
          </a:p>
          <a:p>
            <a:pPr algn="ctr"/>
            <a:r>
              <a:rPr lang="ru-RU" altLang="ru-RU" sz="3200"/>
              <a:t>1. </a:t>
            </a:r>
            <a:r>
              <a:rPr lang="ru-RU" altLang="ru-RU" sz="3200">
                <a:solidFill>
                  <a:srgbClr val="0070C0"/>
                </a:solidFill>
              </a:rPr>
              <a:t>32 Кбайта </a:t>
            </a:r>
            <a:r>
              <a:rPr lang="ru-RU" altLang="ru-RU" sz="3200"/>
              <a:t>2. </a:t>
            </a:r>
            <a:r>
              <a:rPr lang="ru-RU" altLang="ru-RU" sz="3200">
                <a:solidFill>
                  <a:srgbClr val="0070C0"/>
                </a:solidFill>
              </a:rPr>
              <a:t>512 бит </a:t>
            </a:r>
            <a:r>
              <a:rPr lang="ru-RU" altLang="ru-RU" sz="3200"/>
              <a:t>3. </a:t>
            </a:r>
            <a:r>
              <a:rPr lang="ru-RU" altLang="ru-RU" sz="3200">
                <a:solidFill>
                  <a:srgbClr val="0070C0"/>
                </a:solidFill>
              </a:rPr>
              <a:t>64 бита </a:t>
            </a:r>
            <a:r>
              <a:rPr lang="ru-RU" altLang="ru-RU" sz="3200"/>
              <a:t>4. </a:t>
            </a:r>
            <a:r>
              <a:rPr lang="ru-RU" altLang="ru-RU" sz="3200">
                <a:solidFill>
                  <a:srgbClr val="0070C0"/>
                </a:solidFill>
              </a:rPr>
              <a:t>32 бита</a:t>
            </a:r>
            <a:endParaRPr lang="ru-RU" altLang="ru-RU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1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0" y="1412875"/>
            <a:ext cx="9144000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/>
              <a:t>Определяем информационный объем сообщения: </a:t>
            </a:r>
          </a:p>
          <a:p>
            <a:pPr algn="ctr"/>
            <a:r>
              <a:rPr lang="ru-RU" altLang="ru-RU" sz="3200"/>
              <a:t>«</a:t>
            </a:r>
            <a:r>
              <a:rPr lang="ru-RU" altLang="ru-RU" sz="3200" b="1"/>
              <a:t>Один пуд – около 16,4 килограмм.</a:t>
            </a:r>
            <a:r>
              <a:rPr lang="ru-RU" altLang="ru-RU" sz="3200"/>
              <a:t>» </a:t>
            </a:r>
          </a:p>
          <a:p>
            <a:pPr algn="ctr"/>
            <a:r>
              <a:rPr lang="ru-RU" altLang="ru-RU" sz="3200"/>
              <a:t>Подсчитывая символы в предложении:</a:t>
            </a:r>
          </a:p>
          <a:p>
            <a:pPr algn="ctr"/>
            <a:r>
              <a:rPr lang="ru-RU" altLang="ru-RU" sz="3200"/>
              <a:t>32 символа.</a:t>
            </a:r>
          </a:p>
          <a:p>
            <a:pPr algn="ctr"/>
            <a:r>
              <a:rPr lang="ru-RU" altLang="ru-RU" sz="3200"/>
              <a:t>В кодировке </a:t>
            </a:r>
            <a:r>
              <a:rPr lang="en-US" altLang="ru-RU" sz="3200"/>
              <a:t>Unicode </a:t>
            </a:r>
            <a:r>
              <a:rPr lang="ru-RU" altLang="ru-RU" sz="3200"/>
              <a:t>каждый символ кодируется 2 байтами. Информационный объем сообщения равен: 32 симв.* 2 байта = 64 байта = 512 бит</a:t>
            </a:r>
          </a:p>
          <a:p>
            <a:endParaRPr lang="ru-RU" altLang="ru-RU" sz="10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2. 512 бит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1335088"/>
            <a:ext cx="9144000" cy="55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600"/>
              <a:t>Автоматическое устройство осуществляет перекодировку информационного сообщения на русском языке первоначально записанного в </a:t>
            </a:r>
          </a:p>
          <a:p>
            <a:pPr algn="ctr"/>
            <a:r>
              <a:rPr lang="ru-RU" altLang="ru-RU" sz="3600"/>
              <a:t>16-битном коде Unicode, в 8-битную кодировку КОИ -8. </a:t>
            </a:r>
          </a:p>
          <a:p>
            <a:pPr algn="ctr"/>
            <a:r>
              <a:rPr lang="ru-RU" altLang="ru-RU" sz="3600"/>
              <a:t>При этом информационное сообщение уменьшилось на 480 бит. Какова длина сообщения в символах?</a:t>
            </a:r>
          </a:p>
          <a:p>
            <a:pPr algn="ctr"/>
            <a:r>
              <a:rPr lang="ru-RU" altLang="ru-RU" sz="3200"/>
              <a:t>1. </a:t>
            </a:r>
            <a:r>
              <a:rPr lang="ru-RU" altLang="ru-RU" sz="3200">
                <a:solidFill>
                  <a:srgbClr val="0070C0"/>
                </a:solidFill>
              </a:rPr>
              <a:t>30   </a:t>
            </a:r>
            <a:r>
              <a:rPr lang="ru-RU" altLang="ru-RU" sz="3200"/>
              <a:t>2. </a:t>
            </a:r>
            <a:r>
              <a:rPr lang="ru-RU" altLang="ru-RU" sz="3200">
                <a:solidFill>
                  <a:srgbClr val="0070C0"/>
                </a:solidFill>
              </a:rPr>
              <a:t>60   </a:t>
            </a:r>
            <a:r>
              <a:rPr lang="ru-RU" altLang="ru-RU" sz="3200"/>
              <a:t>3. </a:t>
            </a:r>
            <a:r>
              <a:rPr lang="ru-RU" altLang="ru-RU" sz="3200">
                <a:solidFill>
                  <a:srgbClr val="0070C0"/>
                </a:solidFill>
              </a:rPr>
              <a:t>120   </a:t>
            </a:r>
            <a:r>
              <a:rPr lang="ru-RU" altLang="ru-RU" sz="3200"/>
              <a:t>4. </a:t>
            </a:r>
            <a:r>
              <a:rPr lang="ru-RU" altLang="ru-RU" sz="3200">
                <a:solidFill>
                  <a:srgbClr val="0070C0"/>
                </a:solidFill>
              </a:rPr>
              <a:t>480</a:t>
            </a:r>
            <a:endParaRPr lang="ru-RU" altLang="ru-RU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2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1989138"/>
            <a:ext cx="9144000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/>
              <a:t>После перекодировки из 16-битного кода в </a:t>
            </a:r>
          </a:p>
          <a:p>
            <a:pPr algn="ctr"/>
            <a:r>
              <a:rPr lang="ru-RU" altLang="ru-RU" sz="3200"/>
              <a:t>8-битный каждый символ сообщения стал занимать на 8 бит меньше, а все сообщение уменьшилось на 480 бит. </a:t>
            </a:r>
          </a:p>
          <a:p>
            <a:pPr algn="ctr"/>
            <a:r>
              <a:rPr lang="ru-RU" altLang="ru-RU" sz="3200"/>
              <a:t>Следовательно сообщение состояло из </a:t>
            </a:r>
          </a:p>
          <a:p>
            <a:pPr algn="ctr"/>
            <a:r>
              <a:rPr lang="ru-RU" altLang="ru-RU" sz="3200"/>
              <a:t>480/8 = 60 символов</a:t>
            </a:r>
          </a:p>
          <a:p>
            <a:endParaRPr lang="ru-RU" altLang="ru-RU" sz="32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2. 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73238"/>
            <a:ext cx="9144000" cy="47244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Код (номер) буквы  “О“ в таблице кодировки символов ASCII равен  142.  </a:t>
            </a:r>
          </a:p>
          <a:p>
            <a:pPr algn="ctr"/>
            <a:r>
              <a:rPr lang="ru-RU" altLang="ru-RU" sz="4000"/>
              <a:t>Что зашифровано с помощью последовательности кодов:  145  143  142  144  146 </a:t>
            </a:r>
          </a:p>
          <a:p>
            <a:pPr algn="ctr"/>
            <a:endParaRPr lang="ru-RU" altLang="ru-RU" sz="3200"/>
          </a:p>
          <a:p>
            <a:pPr algn="ctr"/>
            <a:r>
              <a:rPr lang="ru-RU" altLang="ru-RU" sz="3200"/>
              <a:t>1. </a:t>
            </a:r>
            <a:r>
              <a:rPr lang="en-US" altLang="ru-RU" sz="3200">
                <a:solidFill>
                  <a:srgbClr val="0070C0"/>
                </a:solidFill>
              </a:rPr>
              <a:t>CPORT</a:t>
            </a:r>
            <a:r>
              <a:rPr lang="ru-RU" altLang="ru-RU" sz="3200">
                <a:solidFill>
                  <a:srgbClr val="0070C0"/>
                </a:solidFill>
              </a:rPr>
              <a:t>   </a:t>
            </a:r>
            <a:r>
              <a:rPr lang="ru-RU" altLang="ru-RU" sz="3200"/>
              <a:t>2. </a:t>
            </a:r>
            <a:r>
              <a:rPr lang="en-US" altLang="ru-RU" sz="3200">
                <a:solidFill>
                  <a:srgbClr val="0070C0"/>
                </a:solidFill>
              </a:rPr>
              <a:t>SPORT</a:t>
            </a:r>
            <a:r>
              <a:rPr lang="ru-RU" altLang="ru-RU" sz="3200">
                <a:solidFill>
                  <a:srgbClr val="0070C0"/>
                </a:solidFill>
              </a:rPr>
              <a:t>   </a:t>
            </a:r>
            <a:r>
              <a:rPr lang="ru-RU" altLang="ru-RU" sz="3200"/>
              <a:t>3. </a:t>
            </a:r>
            <a:r>
              <a:rPr lang="en-US" altLang="ru-RU" sz="3200">
                <a:solidFill>
                  <a:srgbClr val="0070C0"/>
                </a:solidFill>
              </a:rPr>
              <a:t>SNORT</a:t>
            </a:r>
            <a:r>
              <a:rPr lang="ru-RU" altLang="ru-RU" sz="3200">
                <a:solidFill>
                  <a:srgbClr val="0070C0"/>
                </a:solidFill>
              </a:rPr>
              <a:t>   </a:t>
            </a:r>
            <a:r>
              <a:rPr lang="ru-RU" altLang="ru-RU" sz="3200"/>
              <a:t>4. </a:t>
            </a:r>
            <a:r>
              <a:rPr lang="ru-RU" altLang="ru-RU" sz="3200">
                <a:solidFill>
                  <a:srgbClr val="0070C0"/>
                </a:solidFill>
              </a:rPr>
              <a:t>СПОРТ</a:t>
            </a:r>
            <a:endParaRPr lang="ru-RU" altLang="ru-RU" sz="36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3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0" y="1484313"/>
            <a:ext cx="914400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/>
              <a:t>В таблице кодировки символов  буквы записаны в алфавитном порядке. Если используется латинский алфавит, то получаем:</a:t>
            </a:r>
          </a:p>
          <a:p>
            <a:r>
              <a:rPr lang="ru-RU" altLang="ru-RU" sz="3200"/>
              <a:t>142 – </a:t>
            </a:r>
            <a:r>
              <a:rPr lang="en-US" altLang="ru-RU" sz="3200"/>
              <a:t>O</a:t>
            </a:r>
            <a:r>
              <a:rPr lang="ru-RU" altLang="ru-RU" sz="3200"/>
              <a:t>, </a:t>
            </a:r>
            <a:r>
              <a:rPr lang="en-US" altLang="ru-RU" sz="3200"/>
              <a:t>143 – P</a:t>
            </a:r>
            <a:r>
              <a:rPr lang="ru-RU" altLang="ru-RU" sz="3200"/>
              <a:t>, </a:t>
            </a:r>
            <a:r>
              <a:rPr lang="en-US" altLang="ru-RU" sz="3200"/>
              <a:t>144 – Q</a:t>
            </a:r>
            <a:r>
              <a:rPr lang="ru-RU" altLang="ru-RU" sz="3200"/>
              <a:t>, </a:t>
            </a:r>
            <a:r>
              <a:rPr lang="en-US" altLang="ru-RU" sz="3200"/>
              <a:t>145 – R</a:t>
            </a:r>
            <a:r>
              <a:rPr lang="ru-RU" altLang="ru-RU" sz="3200"/>
              <a:t>, </a:t>
            </a:r>
            <a:r>
              <a:rPr lang="en-US" altLang="ru-RU" sz="3200"/>
              <a:t>146 – S</a:t>
            </a:r>
            <a:r>
              <a:rPr lang="ru-RU" altLang="ru-RU" sz="3200"/>
              <a:t>.</a:t>
            </a:r>
          </a:p>
          <a:p>
            <a:pPr algn="ctr"/>
            <a:r>
              <a:rPr lang="ru-RU" altLang="ru-RU" sz="3200"/>
              <a:t>Если используется русский алфавит, то получаем:</a:t>
            </a:r>
          </a:p>
          <a:p>
            <a:r>
              <a:rPr lang="ru-RU" altLang="ru-RU" sz="3200"/>
              <a:t>142 – </a:t>
            </a:r>
            <a:r>
              <a:rPr lang="en-US" altLang="ru-RU" sz="3200"/>
              <a:t>O</a:t>
            </a:r>
            <a:r>
              <a:rPr lang="ru-RU" altLang="ru-RU" sz="3200"/>
              <a:t>, </a:t>
            </a:r>
            <a:r>
              <a:rPr lang="en-US" altLang="ru-RU" sz="3200"/>
              <a:t>143 – </a:t>
            </a:r>
            <a:r>
              <a:rPr lang="ru-RU" altLang="ru-RU" sz="3200"/>
              <a:t>П, </a:t>
            </a:r>
            <a:r>
              <a:rPr lang="en-US" altLang="ru-RU" sz="3200"/>
              <a:t>144 – </a:t>
            </a:r>
            <a:r>
              <a:rPr lang="ru-RU" altLang="ru-RU" sz="3200"/>
              <a:t>Р, </a:t>
            </a:r>
            <a:r>
              <a:rPr lang="en-US" altLang="ru-RU" sz="3200"/>
              <a:t>145 – </a:t>
            </a:r>
            <a:r>
              <a:rPr lang="ru-RU" altLang="ru-RU" sz="3200"/>
              <a:t>С, </a:t>
            </a:r>
            <a:r>
              <a:rPr lang="en-US" altLang="ru-RU" sz="3200"/>
              <a:t>146 – </a:t>
            </a:r>
            <a:r>
              <a:rPr lang="ru-RU" altLang="ru-RU" sz="3200"/>
              <a:t>Т.</a:t>
            </a:r>
          </a:p>
          <a:p>
            <a:r>
              <a:rPr lang="ru-RU" altLang="ru-RU" sz="3200"/>
              <a:t>Следовательно зашифровано слово: СПОРТ</a:t>
            </a:r>
          </a:p>
          <a:p>
            <a:endParaRPr lang="ru-RU" altLang="ru-RU" sz="16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4. СПОРТ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57188"/>
            <a:ext cx="8229600" cy="1143000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Связь единиц измерения информации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91190" y="1988840"/>
            <a:ext cx="80455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7620">
              <a:spcAft>
                <a:spcPts val="0"/>
              </a:spcAft>
            </a:pP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- 1 байт = 2</a:t>
            </a:r>
            <a:r>
              <a:rPr lang="ru-RU" sz="3200" b="0" baseline="30000" dirty="0" smtClean="0">
                <a:effectLst/>
                <a:latin typeface="Times New Roman" panose="02020603050405020304" pitchFamily="18" charset="0"/>
              </a:rPr>
              <a:t>3</a:t>
            </a: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 бит =8 бит, </a:t>
            </a:r>
            <a:br>
              <a:rPr lang="ru-RU" sz="3200" b="0" dirty="0" smtClean="0">
                <a:effectLst/>
                <a:latin typeface="Times New Roman" panose="02020603050405020304" pitchFamily="18" charset="0"/>
              </a:rPr>
            </a:b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- 1 килобайт = 2</a:t>
            </a:r>
            <a:r>
              <a:rPr lang="ru-RU" sz="3200" b="0" baseline="30000" dirty="0" smtClean="0">
                <a:effectLst/>
                <a:latin typeface="Times New Roman" panose="02020603050405020304" pitchFamily="18" charset="0"/>
              </a:rPr>
              <a:t>10</a:t>
            </a: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 байт = 1024 байт, </a:t>
            </a:r>
            <a:br>
              <a:rPr lang="ru-RU" sz="3200" b="0" dirty="0" smtClean="0">
                <a:effectLst/>
                <a:latin typeface="Times New Roman" panose="02020603050405020304" pitchFamily="18" charset="0"/>
              </a:rPr>
            </a:b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- 1 мегабайт = 2</a:t>
            </a:r>
            <a:r>
              <a:rPr lang="ru-RU" sz="3200" b="0" baseline="30000" dirty="0" smtClean="0">
                <a:effectLst/>
                <a:latin typeface="Times New Roman" panose="02020603050405020304" pitchFamily="18" charset="0"/>
              </a:rPr>
              <a:t>10</a:t>
            </a: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 Кбайт = 1024 Кбайт, </a:t>
            </a:r>
            <a:br>
              <a:rPr lang="ru-RU" sz="3200" b="0" dirty="0" smtClean="0">
                <a:effectLst/>
                <a:latin typeface="Times New Roman" panose="02020603050405020304" pitchFamily="18" charset="0"/>
              </a:rPr>
            </a:b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- 1 гигабайт = 2</a:t>
            </a:r>
            <a:r>
              <a:rPr lang="ru-RU" sz="3200" b="0" baseline="30000" dirty="0" smtClean="0">
                <a:effectLst/>
                <a:latin typeface="Times New Roman" panose="02020603050405020304" pitchFamily="18" charset="0"/>
              </a:rPr>
              <a:t>10</a:t>
            </a: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 Мбайт = 1024 Мбайт, </a:t>
            </a:r>
            <a:br>
              <a:rPr lang="ru-RU" sz="3200" b="0" dirty="0" smtClean="0">
                <a:effectLst/>
                <a:latin typeface="Times New Roman" panose="02020603050405020304" pitchFamily="18" charset="0"/>
              </a:rPr>
            </a:b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- 1 терабайт = 2</a:t>
            </a:r>
            <a:r>
              <a:rPr lang="ru-RU" sz="3200" b="0" baseline="30000" dirty="0" smtClean="0">
                <a:effectLst/>
                <a:latin typeface="Times New Roman" panose="02020603050405020304" pitchFamily="18" charset="0"/>
              </a:rPr>
              <a:t>10</a:t>
            </a: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 Гбайт = 1024 Гбайт, </a:t>
            </a:r>
            <a:br>
              <a:rPr lang="ru-RU" sz="3200" b="0" dirty="0" smtClean="0">
                <a:effectLst/>
                <a:latin typeface="Times New Roman" panose="02020603050405020304" pitchFamily="18" charset="0"/>
              </a:rPr>
            </a:b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- 1 петабайт = 2</a:t>
            </a:r>
            <a:r>
              <a:rPr lang="ru-RU" sz="3200" b="0" baseline="30000" dirty="0" smtClean="0">
                <a:effectLst/>
                <a:latin typeface="Times New Roman" panose="02020603050405020304" pitchFamily="18" charset="0"/>
              </a:rPr>
              <a:t>10</a:t>
            </a:r>
            <a:r>
              <a:rPr lang="ru-RU" sz="3200" b="0" dirty="0" smtClean="0">
                <a:effectLst/>
                <a:latin typeface="Times New Roman" panose="02020603050405020304" pitchFamily="18" charset="0"/>
              </a:rPr>
              <a:t> Тбайт = 1024 Тбайт. </a:t>
            </a:r>
            <a:endParaRPr lang="ru-RU" b="1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0" y="1557338"/>
            <a:ext cx="9144000" cy="515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Во сколько раз изменится объем памяти, необходимый для хранения текста, если его преобразовать из кодировки </a:t>
            </a:r>
            <a:r>
              <a:rPr lang="en-US" altLang="ru-RU" sz="4000"/>
              <a:t>KOI</a:t>
            </a:r>
            <a:r>
              <a:rPr lang="ru-RU" altLang="ru-RU" sz="4000"/>
              <a:t>8-</a:t>
            </a:r>
            <a:r>
              <a:rPr lang="en-US" altLang="ru-RU" sz="4000"/>
              <a:t>R </a:t>
            </a:r>
            <a:r>
              <a:rPr lang="ru-RU" altLang="ru-RU" sz="4000"/>
              <a:t> в кодировку </a:t>
            </a:r>
            <a:r>
              <a:rPr lang="en-US" altLang="ru-RU" sz="4000"/>
              <a:t>Unicod</a:t>
            </a:r>
            <a:r>
              <a:rPr lang="ru-RU" altLang="ru-RU" sz="4000"/>
              <a:t>?</a:t>
            </a:r>
          </a:p>
          <a:p>
            <a:pPr algn="ctr"/>
            <a:endParaRPr lang="ru-RU" altLang="ru-RU" sz="3200"/>
          </a:p>
          <a:p>
            <a:r>
              <a:rPr lang="ru-RU" altLang="ru-RU" sz="3200"/>
              <a:t>1. </a:t>
            </a:r>
            <a:r>
              <a:rPr lang="ru-RU" altLang="ru-RU" sz="3200">
                <a:solidFill>
                  <a:srgbClr val="0070C0"/>
                </a:solidFill>
              </a:rPr>
              <a:t>увеличится в 2 раза   </a:t>
            </a:r>
            <a:r>
              <a:rPr lang="ru-RU" altLang="ru-RU" sz="3200"/>
              <a:t>2. </a:t>
            </a:r>
            <a:r>
              <a:rPr lang="ru-RU" altLang="ru-RU" sz="3200">
                <a:solidFill>
                  <a:srgbClr val="0070C0"/>
                </a:solidFill>
              </a:rPr>
              <a:t>уменьшится в2 раза </a:t>
            </a:r>
            <a:r>
              <a:rPr lang="ru-RU" altLang="ru-RU" sz="3200"/>
              <a:t>3. </a:t>
            </a:r>
            <a:r>
              <a:rPr lang="ru-RU" altLang="ru-RU" sz="3200">
                <a:solidFill>
                  <a:srgbClr val="0070C0"/>
                </a:solidFill>
              </a:rPr>
              <a:t>увеличится в 4 раза </a:t>
            </a:r>
            <a:r>
              <a:rPr lang="ru-RU" altLang="ru-RU" sz="3200"/>
              <a:t>4. </a:t>
            </a:r>
            <a:r>
              <a:rPr lang="ru-RU" altLang="ru-RU" sz="3200">
                <a:solidFill>
                  <a:srgbClr val="0070C0"/>
                </a:solidFill>
              </a:rPr>
              <a:t>Уменьшится в 4 раза</a:t>
            </a:r>
          </a:p>
          <a:p>
            <a:pPr algn="ctr"/>
            <a:endParaRPr lang="ru-RU" altLang="ru-RU" sz="36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4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0" y="1700213"/>
            <a:ext cx="91440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В кодировка КОИ-8 каждый символ кодируется 8 битами.</a:t>
            </a:r>
          </a:p>
          <a:p>
            <a:r>
              <a:rPr lang="ru-RU" altLang="ru-RU" sz="3200"/>
              <a:t>В кодировке </a:t>
            </a:r>
            <a:r>
              <a:rPr lang="en-US" altLang="ru-RU" sz="3200"/>
              <a:t>Unicode</a:t>
            </a:r>
            <a:r>
              <a:rPr lang="ru-RU" altLang="ru-RU" sz="3200"/>
              <a:t> каждый символ кодируется 16 битами.</a:t>
            </a:r>
          </a:p>
          <a:p>
            <a:r>
              <a:rPr lang="ru-RU" altLang="ru-RU" sz="3200"/>
              <a:t>Следовательно при преобразовании из кодировки КОИ-8 в кодировку </a:t>
            </a:r>
            <a:r>
              <a:rPr lang="en-US" altLang="ru-RU" sz="3200"/>
              <a:t>Unicode</a:t>
            </a:r>
            <a:r>
              <a:rPr lang="ru-RU" altLang="ru-RU" sz="3200"/>
              <a:t> объем памяти увеличится в два раза.</a:t>
            </a:r>
          </a:p>
          <a:p>
            <a:endParaRPr lang="ru-RU" altLang="ru-RU" sz="32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1. </a:t>
            </a:r>
            <a:r>
              <a:rPr lang="ru-RU" altLang="ru-RU" sz="4000">
                <a:solidFill>
                  <a:srgbClr val="0070C0"/>
                </a:solidFill>
              </a:rPr>
              <a:t>увеличится в 2 раза </a:t>
            </a:r>
            <a:endParaRPr lang="ru-RU" altLang="ru-RU" sz="40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924800" cy="6096000"/>
          </a:xfrm>
          <a:noFill/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Информация и ее кодирование</a:t>
            </a:r>
            <a: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/>
            </a:r>
            <a:b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1.1.6</a:t>
            </a:r>
            <a:br>
              <a:rPr lang="ru-RU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Скорость передачи информации и пропускная способность канала связи.</a:t>
            </a:r>
            <a:b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/>
            </a:r>
            <a:b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24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Обозначение задания в работе по спецификации </a:t>
            </a:r>
            <a:br>
              <a:rPr lang="ru-RU" sz="24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В7.</a:t>
            </a:r>
            <a:br>
              <a:rPr lang="ru-RU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Задания с краткой формой ответа, подразумевающие самостоятельное формулирование и запись ответа в виде последовательности символов.</a:t>
            </a:r>
            <a:endParaRPr lang="ru-RU" sz="28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468313" y="1628775"/>
            <a:ext cx="84582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Сколько секунд потребуется модему,  передающему сообщение со скоростью 28800 бит/сек, чтобы  передать цветное изображение  размером 640*480 пикселей, при условии, что цвет каждого пикселя кодируется </a:t>
            </a:r>
          </a:p>
          <a:p>
            <a:pPr algn="ctr"/>
            <a:r>
              <a:rPr lang="ru-RU" altLang="ru-RU" sz="4000"/>
              <a:t>3 байтам.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5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323850" y="908050"/>
            <a:ext cx="8458200" cy="575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Определим количество пикселей в изображении:</a:t>
            </a:r>
          </a:p>
          <a:p>
            <a:r>
              <a:rPr lang="ru-RU" altLang="ru-RU" sz="3200"/>
              <a:t>640*480= 307200 пикселей</a:t>
            </a:r>
          </a:p>
          <a:p>
            <a:r>
              <a:rPr lang="ru-RU" altLang="ru-RU" sz="3200"/>
              <a:t>Каждый пиксель кодируется 3 байтами, определим информационный объем изображения:</a:t>
            </a:r>
          </a:p>
          <a:p>
            <a:r>
              <a:rPr lang="ru-RU" altLang="ru-RU" sz="3200"/>
              <a:t>307200 * 3 = 921600 байт = 7372800 бит</a:t>
            </a:r>
          </a:p>
          <a:p>
            <a:r>
              <a:rPr lang="ru-RU" altLang="ru-RU" sz="3200"/>
              <a:t>Определяем время передачи сообщения, если скорость равна 28800 бит/сек:</a:t>
            </a:r>
          </a:p>
          <a:p>
            <a:r>
              <a:rPr lang="ru-RU" altLang="ru-RU" sz="3200"/>
              <a:t>7372800 бит / 28800 бит/сек = 256 сек.</a:t>
            </a:r>
          </a:p>
          <a:p>
            <a:pPr algn="ctr"/>
            <a:endParaRPr lang="ru-RU" altLang="ru-RU" sz="1200" b="1">
              <a:solidFill>
                <a:srgbClr val="0070C0"/>
              </a:solidFill>
            </a:endParaRPr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256</a:t>
            </a:r>
            <a:endParaRPr lang="ru-RU" altLang="ru-RU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1487488"/>
            <a:ext cx="8991600" cy="53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600"/>
              <a:t>Известно, что длительность  непрерывного подключения к сети Интернет с помощью модема для некоторых АТС не превышает 10 мин. Определите максимальный размер файла (Кбайт),  который может быть передан за время такого подключения, если модем передает информацию в среднем со скоростью 32 Кбит/сек. </a:t>
            </a:r>
            <a:r>
              <a:rPr lang="ru-RU" altLang="ru-RU" sz="4000"/>
              <a:t>                                                                                                          </a:t>
            </a:r>
          </a:p>
          <a:p>
            <a:endParaRPr lang="ru-RU" alt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6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323850" y="1525588"/>
            <a:ext cx="822960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Определяем время подключения в секундах:</a:t>
            </a:r>
          </a:p>
          <a:p>
            <a:r>
              <a:rPr lang="ru-RU" altLang="ru-RU" sz="3200"/>
              <a:t>10 мин * 60 = 600 сек.</a:t>
            </a:r>
          </a:p>
          <a:p>
            <a:r>
              <a:rPr lang="ru-RU" altLang="ru-RU" sz="3200"/>
              <a:t>Определяем размер файла, передаваемый модемом за 600 сек,:</a:t>
            </a:r>
          </a:p>
          <a:p>
            <a:r>
              <a:rPr lang="ru-RU" altLang="ru-RU" sz="3200"/>
              <a:t>600 сек * 32 К бит/сек = 19200 К бит</a:t>
            </a:r>
          </a:p>
          <a:p>
            <a:r>
              <a:rPr lang="ru-RU" altLang="ru-RU" sz="3200"/>
              <a:t>Переводим в Кбайты, как требуется по условию задачи:</a:t>
            </a:r>
          </a:p>
          <a:p>
            <a:r>
              <a:rPr lang="ru-RU" altLang="ru-RU" sz="3200"/>
              <a:t>19200 Кбит/8 = 2400 Кбайт.</a:t>
            </a:r>
          </a:p>
          <a:p>
            <a:endParaRPr lang="ru-RU" altLang="ru-RU" sz="16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2400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323850" y="1916113"/>
            <a:ext cx="84582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Скорость передачи данных через </a:t>
            </a:r>
            <a:r>
              <a:rPr lang="en-US" altLang="ru-RU" sz="4000"/>
              <a:t>ADSL</a:t>
            </a:r>
            <a:r>
              <a:rPr lang="ru-RU" altLang="ru-RU" sz="4000"/>
              <a:t>-соединение равна 64000 бит/сек. Через данное соединение передают файл размером 375 Кбайт. Определите время передачи файла в секундах.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7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323850" y="1700213"/>
            <a:ext cx="86106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4000"/>
              <a:t>Переводим размер файла в биты:</a:t>
            </a:r>
          </a:p>
          <a:p>
            <a:r>
              <a:rPr lang="ru-RU" altLang="ru-RU" sz="4000"/>
              <a:t>375 Кбайт * 8 *1024 = 3072000 бит</a:t>
            </a:r>
          </a:p>
          <a:p>
            <a:r>
              <a:rPr lang="ru-RU" altLang="ru-RU" sz="4000"/>
              <a:t>Определяем время передачи файла в секундах:</a:t>
            </a:r>
          </a:p>
          <a:p>
            <a:r>
              <a:rPr lang="ru-RU" altLang="ru-RU" sz="4000"/>
              <a:t>3072000 бит / 64000 бит/сек =  48 сек.</a:t>
            </a:r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48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323850" y="1484313"/>
            <a:ext cx="84582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Сколько секунд потребуется модему, передающему сообщение со скоростью 28800 бит/сек, чтобы передать 100 страниц текста в 30 сток по 60 символов каждая, при условии, что каждый символ кодируется одним байтом.</a:t>
            </a:r>
            <a:endParaRPr lang="ru-RU" altLang="ru-RU" sz="36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8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716" y="0"/>
            <a:ext cx="8229600" cy="5146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Что нужно знать</a:t>
            </a:r>
            <a:r>
              <a:rPr lang="ru-RU" sz="1800" dirty="0"/>
              <a:t>:</a:t>
            </a:r>
          </a:p>
          <a:p>
            <a:pPr marL="0" lvl="0" indent="0">
              <a:buNone/>
            </a:pPr>
            <a:r>
              <a:rPr lang="ru-RU" sz="1800" dirty="0"/>
              <a:t>каждый компьютер, подключенный к сети Интернет, должен иметь собственный адрес, который называют IP-адресом (</a:t>
            </a:r>
            <a:r>
              <a:rPr lang="en-US" sz="1800" dirty="0"/>
              <a:t>IP</a:t>
            </a:r>
            <a:r>
              <a:rPr lang="ru-RU" sz="1800" dirty="0"/>
              <a:t> = </a:t>
            </a:r>
            <a:r>
              <a:rPr lang="en-US" sz="1800" i="1" dirty="0"/>
              <a:t>Internet Protocol</a:t>
            </a:r>
            <a:r>
              <a:rPr lang="ru-RU" sz="1800" dirty="0"/>
              <a:t>)</a:t>
            </a:r>
          </a:p>
          <a:p>
            <a:pPr marL="0" lvl="0" indent="0">
              <a:buNone/>
            </a:pPr>
            <a:r>
              <a:rPr lang="en-US" sz="1800" dirty="0"/>
              <a:t>IP</a:t>
            </a:r>
            <a:r>
              <a:rPr lang="ru-RU" sz="1800" dirty="0"/>
              <a:t>-адрес состоит из четырех чисел, разделенных точками; каждое из этих чисел находится в интервале 0…255, например: </a:t>
            </a:r>
            <a:r>
              <a:rPr lang="ru-RU" sz="1800" b="1" dirty="0"/>
              <a:t>192.168.85.210</a:t>
            </a:r>
            <a:endParaRPr lang="ru-RU" sz="1800" dirty="0"/>
          </a:p>
          <a:p>
            <a:pPr marL="0" lvl="0" indent="0">
              <a:buNone/>
            </a:pPr>
            <a:r>
              <a:rPr lang="ru-RU" sz="1800" dirty="0"/>
              <a:t>адрес документа в Интернете (</a:t>
            </a:r>
            <a:r>
              <a:rPr lang="en-US" sz="1800" dirty="0"/>
              <a:t>URL</a:t>
            </a:r>
            <a:r>
              <a:rPr lang="ru-RU" sz="1800" dirty="0"/>
              <a:t> = </a:t>
            </a:r>
            <a:r>
              <a:rPr lang="en-US" sz="1800" i="1" dirty="0"/>
              <a:t>Uniform Resource Locator</a:t>
            </a:r>
            <a:r>
              <a:rPr lang="ru-RU" sz="1800" dirty="0"/>
              <a:t>) состоит из следующих частей:</a:t>
            </a:r>
          </a:p>
          <a:p>
            <a:pPr lvl="1"/>
            <a:r>
              <a:rPr lang="ru-RU" sz="1800" dirty="0"/>
              <a:t>протокол, чаще всего </a:t>
            </a:r>
            <a:r>
              <a:rPr lang="ru-RU" sz="1800" b="1" dirty="0" err="1"/>
              <a:t>http</a:t>
            </a:r>
            <a:r>
              <a:rPr lang="ru-RU" sz="1800" dirty="0"/>
              <a:t> (для </a:t>
            </a:r>
            <a:r>
              <a:rPr lang="ru-RU" sz="1800" dirty="0" err="1"/>
              <a:t>Web</a:t>
            </a:r>
            <a:r>
              <a:rPr lang="ru-RU" sz="1800" dirty="0"/>
              <a:t>-страниц) или </a:t>
            </a:r>
            <a:r>
              <a:rPr lang="ru-RU" sz="1800" b="1" dirty="0" err="1"/>
              <a:t>ftp</a:t>
            </a:r>
            <a:r>
              <a:rPr lang="ru-RU" sz="1800" dirty="0"/>
              <a:t> (для файловых архивов)</a:t>
            </a:r>
          </a:p>
          <a:p>
            <a:pPr lvl="1"/>
            <a:r>
              <a:rPr lang="ru-RU" sz="1800" dirty="0"/>
              <a:t>знаки </a:t>
            </a:r>
            <a:r>
              <a:rPr lang="ru-RU" sz="1800" b="1" dirty="0"/>
              <a:t>://</a:t>
            </a:r>
            <a:r>
              <a:rPr lang="ru-RU" sz="1800" dirty="0"/>
              <a:t>, отделяющие протокол от остальной части адреса</a:t>
            </a:r>
          </a:p>
          <a:p>
            <a:pPr lvl="1"/>
            <a:r>
              <a:rPr lang="ru-RU" sz="1800" dirty="0"/>
              <a:t>доменное имя (или IP-адрес) сайта</a:t>
            </a:r>
          </a:p>
          <a:p>
            <a:pPr lvl="1"/>
            <a:r>
              <a:rPr lang="ru-RU" sz="1800" dirty="0"/>
              <a:t>каталог на сервере, где находится файл</a:t>
            </a:r>
          </a:p>
          <a:p>
            <a:pPr lvl="1"/>
            <a:r>
              <a:rPr lang="ru-RU" sz="1800" dirty="0"/>
              <a:t>имя файла</a:t>
            </a:r>
          </a:p>
          <a:p>
            <a:pPr marL="0" lvl="0" indent="0">
              <a:buNone/>
            </a:pPr>
            <a:r>
              <a:rPr lang="ru-RU" sz="1800" dirty="0"/>
              <a:t>принято разделять каталоги не обратным </a:t>
            </a:r>
            <a:r>
              <a:rPr lang="ru-RU" sz="1800" dirty="0" err="1"/>
              <a:t>слэшем</a:t>
            </a:r>
            <a:r>
              <a:rPr lang="ru-RU" sz="1800" dirty="0"/>
              <a:t> «\» (как в </a:t>
            </a:r>
            <a:r>
              <a:rPr lang="en-US" sz="1800" i="1" dirty="0"/>
              <a:t>Windows</a:t>
            </a:r>
            <a:r>
              <a:rPr lang="ru-RU" sz="1800" dirty="0"/>
              <a:t>), а прямым «/», как в системе </a:t>
            </a:r>
            <a:r>
              <a:rPr lang="ru-RU" sz="1800" i="1" dirty="0"/>
              <a:t>UNIX</a:t>
            </a:r>
            <a:r>
              <a:rPr lang="ru-RU" sz="1800" dirty="0"/>
              <a:t> и ее «родственниках», например, в </a:t>
            </a:r>
            <a:r>
              <a:rPr lang="en-US" sz="1800" i="1" dirty="0"/>
              <a:t>Linux </a:t>
            </a:r>
            <a:endParaRPr lang="ru-RU" sz="1800" dirty="0"/>
          </a:p>
          <a:p>
            <a:pPr marL="0" lvl="0" indent="0">
              <a:buNone/>
            </a:pPr>
            <a:r>
              <a:rPr lang="ru-RU" sz="1800" dirty="0"/>
              <a:t>пример адреса (</a:t>
            </a:r>
            <a:r>
              <a:rPr lang="en-US" sz="1800" dirty="0"/>
              <a:t>URL</a:t>
            </a:r>
            <a:r>
              <a:rPr lang="ru-RU" sz="1800" dirty="0" smtClean="0"/>
              <a:t>)</a:t>
            </a:r>
          </a:p>
          <a:p>
            <a:pPr marL="0" lvl="0" indent="0">
              <a:buNone/>
            </a:pPr>
            <a:endParaRPr lang="ru-RU" sz="1800" dirty="0" smtClean="0"/>
          </a:p>
          <a:p>
            <a:pPr marL="0" lv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здесь желтым маркером выделен протокол, фиолетовым – доменное имя сайта, голубым – каталог на сайте и серым – имя файла</a:t>
            </a:r>
          </a:p>
          <a:p>
            <a:pPr marL="0" lv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6" r="18429"/>
          <a:stretch/>
        </p:blipFill>
        <p:spPr bwMode="auto">
          <a:xfrm>
            <a:off x="683568" y="5146651"/>
            <a:ext cx="826592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4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323850" y="981075"/>
            <a:ext cx="8229600" cy="569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Определяем количество символов на одной странице текста:</a:t>
            </a:r>
          </a:p>
          <a:p>
            <a:r>
              <a:rPr lang="ru-RU" altLang="ru-RU" sz="3200"/>
              <a:t>30 строк * 60 символов = 1800 символов.</a:t>
            </a:r>
          </a:p>
          <a:p>
            <a:r>
              <a:rPr lang="ru-RU" altLang="ru-RU" sz="3200"/>
              <a:t>Определяем информационный объем всего текста, при условии, что один символ = 1 байту.</a:t>
            </a:r>
          </a:p>
          <a:p>
            <a:r>
              <a:rPr lang="ru-RU" altLang="ru-RU" sz="3200"/>
              <a:t>1800 симв * 100 стр = 180000 байт = 1440000 бит</a:t>
            </a:r>
          </a:p>
          <a:p>
            <a:r>
              <a:rPr lang="ru-RU" altLang="ru-RU" sz="3200"/>
              <a:t>Определяем время передачи сообщения:</a:t>
            </a:r>
          </a:p>
          <a:p>
            <a:r>
              <a:rPr lang="ru-RU" altLang="ru-RU" sz="3200"/>
              <a:t>1440000 бит/ 28800 бит/сек = 50 сек.</a:t>
            </a:r>
          </a:p>
          <a:p>
            <a:endParaRPr lang="ru-RU" altLang="ru-RU" sz="8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0" y="1557338"/>
            <a:ext cx="8991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Скорость передачи данных через модемное соединение равна 56 Кбит/сек. Передача текстового файла через это соединение заняла 12 сек. Определите, сколько символов содержал переданный текст, если известно, что он был представлен в кодировке </a:t>
            </a:r>
            <a:r>
              <a:rPr lang="en-US" altLang="ru-RU" sz="4000"/>
              <a:t>UNICODE</a:t>
            </a:r>
            <a:r>
              <a:rPr lang="ru-RU" altLang="ru-RU" sz="4000"/>
              <a:t>.</a:t>
            </a:r>
            <a:endParaRPr lang="ru-RU" altLang="ru-RU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50825" y="1587500"/>
            <a:ext cx="8229600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Определяем информационный объем переданного текста:</a:t>
            </a:r>
          </a:p>
          <a:p>
            <a:r>
              <a:rPr lang="ru-RU" altLang="ru-RU" sz="3200"/>
              <a:t>56 Кбит/сек * 12 сек = 672 Кбита</a:t>
            </a:r>
          </a:p>
          <a:p>
            <a:r>
              <a:rPr lang="ru-RU" altLang="ru-RU" sz="3200"/>
              <a:t>Переводим в байты:</a:t>
            </a:r>
          </a:p>
          <a:p>
            <a:r>
              <a:rPr lang="ru-RU" altLang="ru-RU" sz="3200"/>
              <a:t>672 Кбита * 1024/8 = 86016 байт</a:t>
            </a:r>
          </a:p>
          <a:p>
            <a:r>
              <a:rPr lang="ru-RU" altLang="ru-RU" sz="3200"/>
              <a:t>Так как при использовании кодировки </a:t>
            </a:r>
            <a:r>
              <a:rPr lang="en-US" altLang="ru-RU" sz="3200"/>
              <a:t>Unicode</a:t>
            </a:r>
            <a:r>
              <a:rPr lang="ru-RU" altLang="ru-RU" sz="3200"/>
              <a:t> один символ кодируется 2 байтами, находим количество символов:</a:t>
            </a:r>
          </a:p>
          <a:p>
            <a:r>
              <a:rPr lang="ru-RU" altLang="ru-RU" sz="3200"/>
              <a:t>86016 байт/2 = 43008 символов</a:t>
            </a:r>
          </a:p>
          <a:p>
            <a:endParaRPr lang="ru-RU" altLang="ru-RU" sz="12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43008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0" y="1628775"/>
            <a:ext cx="8991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Модем передает данные со скоростью 56 Кбит/сек. Передача текстового файла заняла 4,5 минуты. Определите, сколько страниц содержал переданный текст, если известно, что он был представлен в кодировке </a:t>
            </a:r>
            <a:r>
              <a:rPr lang="en-US" altLang="ru-RU" sz="4000"/>
              <a:t>Unicode</a:t>
            </a:r>
            <a:r>
              <a:rPr lang="ru-RU" altLang="ru-RU" sz="4000"/>
              <a:t>, а на одной странице – 3072 символа.</a:t>
            </a:r>
            <a:endParaRPr lang="ru-RU" altLang="ru-RU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10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23850" y="1633538"/>
            <a:ext cx="8534400" cy="5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Переводим минуты в секунды:</a:t>
            </a:r>
          </a:p>
          <a:p>
            <a:r>
              <a:rPr lang="ru-RU" altLang="ru-RU" sz="3200"/>
              <a:t>4,5 мин = 4*60+30=270 сек.</a:t>
            </a:r>
          </a:p>
          <a:p>
            <a:r>
              <a:rPr lang="ru-RU" altLang="ru-RU" sz="3200"/>
              <a:t>Определяем объем переданного файла:</a:t>
            </a:r>
          </a:p>
          <a:p>
            <a:r>
              <a:rPr lang="ru-RU" altLang="ru-RU" sz="3200"/>
              <a:t>270 сек * 56 Кбит/сек = 15120 Кбит = 1935360 байт</a:t>
            </a:r>
          </a:p>
          <a:p>
            <a:r>
              <a:rPr lang="ru-RU" altLang="ru-RU" sz="3200"/>
              <a:t>Одна страница текста содержит 3072 символа*2 байта = 6144 байт информации.</a:t>
            </a:r>
          </a:p>
          <a:p>
            <a:r>
              <a:rPr lang="ru-RU" altLang="ru-RU" sz="3200"/>
              <a:t>Определяем количество страниц в тексте:</a:t>
            </a:r>
          </a:p>
          <a:p>
            <a:r>
              <a:rPr lang="ru-RU" altLang="ru-RU" sz="3200"/>
              <a:t>1935360 байт/6144 байт = 315 страниц</a:t>
            </a:r>
          </a:p>
          <a:p>
            <a:endParaRPr lang="ru-RU" altLang="ru-RU" sz="9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</a:t>
            </a:r>
            <a:r>
              <a:rPr lang="en-US" altLang="ru-RU" sz="4000" b="1">
                <a:solidFill>
                  <a:srgbClr val="0070C0"/>
                </a:solidFill>
              </a:rPr>
              <a:t>315</a:t>
            </a:r>
            <a:endParaRPr lang="ru-RU" altLang="ru-RU" sz="40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0" y="1628775"/>
            <a:ext cx="8991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Средняя скорость передачи данных с помощью модема равна </a:t>
            </a:r>
          </a:p>
          <a:p>
            <a:pPr algn="ctr"/>
            <a:r>
              <a:rPr lang="ru-RU" altLang="ru-RU" sz="4000"/>
              <a:t>36 Кбит/сек. Сколько секунд потребуется модему, чтобы передать 4 страницы текста в кодировке КОИ8, если считать, что на каждой странице в среднем 2 304 символа?</a:t>
            </a:r>
            <a:endParaRPr lang="ru-RU" altLang="ru-RU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11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0" y="1700213"/>
            <a:ext cx="91440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200"/>
              <a:t>В кодировке КОИ-8 каждый символ кодируется одним байтом. </a:t>
            </a:r>
          </a:p>
          <a:p>
            <a:r>
              <a:rPr lang="ru-RU" altLang="ru-RU" sz="3200"/>
              <a:t>Определяем объем сообщения:</a:t>
            </a:r>
          </a:p>
          <a:p>
            <a:r>
              <a:rPr lang="ru-RU" altLang="ru-RU" sz="3200"/>
              <a:t>4 стр.* 2304 симв.= 9216 символов = 9216 байт = 9216*8/1024 = 72 Кбита.</a:t>
            </a:r>
          </a:p>
          <a:p>
            <a:r>
              <a:rPr lang="ru-RU" altLang="ru-RU" sz="3200"/>
              <a:t>Определяем время передачи:</a:t>
            </a:r>
          </a:p>
          <a:p>
            <a:r>
              <a:rPr lang="ru-RU" altLang="ru-RU" sz="3200"/>
              <a:t>72 Кбита/36 Кбит/сек = 2 сек</a:t>
            </a:r>
          </a:p>
          <a:p>
            <a:endParaRPr lang="ru-RU" altLang="ru-RU" sz="32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0" y="1628775"/>
            <a:ext cx="8991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/>
              <a:t>Разведчик А.Белов должен передать сообщение: «Место встречи изменить нельзя. Юстас.» пеленгатор определяет место передачи, если она длиться не менее 2 минут. С какой скоростью (бит/сек) должен передавать радиограмму разведчик?</a:t>
            </a:r>
            <a:endParaRPr lang="ru-RU" altLang="ru-RU" sz="4000">
              <a:solidFill>
                <a:srgbClr val="0070C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Задача № 12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0" y="908050"/>
            <a:ext cx="9144000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/>
              <a:t>Определяем информационный объем сообщения: «</a:t>
            </a:r>
            <a:r>
              <a:rPr lang="ru-RU" altLang="ru-RU" sz="3200" b="1"/>
              <a:t>Место встречи изменить нельзя. Юстас.</a:t>
            </a:r>
            <a:r>
              <a:rPr lang="ru-RU" altLang="ru-RU" sz="3200"/>
              <a:t>» – содержит 37 символов, то есть равно 37 байт = 296 бит.</a:t>
            </a:r>
          </a:p>
          <a:p>
            <a:pPr algn="ctr"/>
            <a:r>
              <a:rPr lang="ru-RU" altLang="ru-RU" sz="3200"/>
              <a:t>Время передачи должно быть меньше 2 минут или 120 секунд. </a:t>
            </a:r>
          </a:p>
          <a:p>
            <a:pPr algn="ctr"/>
            <a:r>
              <a:rPr lang="ru-RU" altLang="ru-RU" sz="3200"/>
              <a:t>При этом скорость передачи должна быть больше, чем 296 бит/120 сек = 2,5 бит/сек. Округляем в большую сторону и получаем </a:t>
            </a:r>
          </a:p>
          <a:p>
            <a:pPr algn="ctr"/>
            <a:r>
              <a:rPr lang="ru-RU" altLang="ru-RU" sz="3200"/>
              <a:t>3 бит/сек.</a:t>
            </a:r>
          </a:p>
          <a:p>
            <a:endParaRPr lang="ru-RU" altLang="ru-RU" sz="900"/>
          </a:p>
          <a:p>
            <a:pPr algn="ctr"/>
            <a:r>
              <a:rPr lang="ru-RU" altLang="ru-RU" sz="4000" b="1">
                <a:solidFill>
                  <a:srgbClr val="0070C0"/>
                </a:solidFill>
              </a:rPr>
              <a:t>Ответ: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600">
                <a:solidFill>
                  <a:schemeClr val="tx1"/>
                </a:solidFill>
              </a:rPr>
              <a:t>Домашнее задание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25" y="0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Пример задания: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059" y="548680"/>
            <a:ext cx="8229600" cy="3240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i="1" dirty="0" smtClean="0"/>
              <a:t>В </a:t>
            </a:r>
            <a:r>
              <a:rPr lang="ru-RU" sz="2100" i="1" dirty="0"/>
              <a:t>терминологии сетей TCP/IP маской сети называют двоичное число, которое показывает, какая часть </a:t>
            </a:r>
            <a:r>
              <a:rPr lang="en-US" sz="2100" i="1" dirty="0"/>
              <a:t>IP</a:t>
            </a:r>
            <a:r>
              <a:rPr lang="ru-RU" sz="2100" i="1" dirty="0"/>
              <a:t>-адреса  узла сети относится к адресу сети, а какая – к адресу узла в этой сети. Адрес сети получается в результате применения поразрядной конъюнкции к заданному адресу узла и его маске. По заданным IP-адресу узла сети и маске определите адрес сети:</a:t>
            </a:r>
            <a:endParaRPr lang="ru-RU" sz="2100" dirty="0"/>
          </a:p>
          <a:p>
            <a:pPr marL="0" indent="0">
              <a:buNone/>
            </a:pPr>
            <a:r>
              <a:rPr lang="en-US" sz="2100" i="1" dirty="0"/>
              <a:t>IP</a:t>
            </a:r>
            <a:r>
              <a:rPr lang="ru-RU" sz="2100" i="1" dirty="0"/>
              <a:t>-адрес: 10.8.248.131		Маска: 255.255.224.0</a:t>
            </a:r>
            <a:endParaRPr lang="ru-RU" sz="2100" dirty="0"/>
          </a:p>
          <a:p>
            <a:pPr marL="0" indent="0">
              <a:buNone/>
            </a:pPr>
            <a:r>
              <a:rPr lang="ru-RU" sz="2100" i="1" dirty="0"/>
              <a:t>При записи ответа выберите из приведенных в таблице чисел 4 фрагмента четыре элемента IP-адреса и запишите в нужном порядке соответствующие им буквы без точек. </a:t>
            </a:r>
            <a:endParaRPr lang="ru-RU" sz="2100" dirty="0"/>
          </a:p>
          <a:p>
            <a:endParaRPr lang="ru-RU" sz="2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" r="8034" b="19654"/>
          <a:stretch/>
        </p:blipFill>
        <p:spPr bwMode="auto">
          <a:xfrm>
            <a:off x="611560" y="4306669"/>
            <a:ext cx="7578437" cy="156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99592" y="5733256"/>
            <a:ext cx="4577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этом случае правильный ответ будет HBAF.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8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Решение (1 способ, логическое «И» маски и номера узла):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ru-RU" sz="2200" dirty="0" smtClean="0"/>
              <a:t>нужно </a:t>
            </a:r>
            <a:r>
              <a:rPr lang="ru-RU" sz="2200" dirty="0"/>
              <a:t>помнить, что каждая часть в IP-адресе (и в маске) – </a:t>
            </a:r>
            <a:r>
              <a:rPr lang="ru-RU" sz="2200" dirty="0" err="1"/>
              <a:t>восьмибитное</a:t>
            </a:r>
            <a:r>
              <a:rPr lang="ru-RU" sz="2200" dirty="0"/>
              <a:t> двоичное число, то есть десятичное число от 0 до 255 (поэтому каждую часть адреса и маски называют </a:t>
            </a:r>
            <a:r>
              <a:rPr lang="ru-RU" sz="2200" i="1" dirty="0"/>
              <a:t>октетом</a:t>
            </a:r>
            <a:r>
              <a:rPr lang="ru-RU" sz="2200" dirty="0"/>
              <a:t>)</a:t>
            </a:r>
          </a:p>
          <a:p>
            <a:pPr lvl="0">
              <a:buFont typeface="+mj-lt"/>
              <a:buAutoNum type="arabicPeriod"/>
            </a:pPr>
            <a:r>
              <a:rPr lang="ru-RU" sz="2200" dirty="0"/>
              <a:t>поскольку 255 = 11111111</a:t>
            </a:r>
            <a:r>
              <a:rPr lang="ru-RU" sz="2200" baseline="-25000" dirty="0"/>
              <a:t>2</a:t>
            </a:r>
            <a:r>
              <a:rPr lang="ru-RU" sz="2200" dirty="0"/>
              <a:t>, все части IP-адреса узла, для которых маска равна 255, входят в IP-адрес сети без изменений (они полностью относятся к номеру сети)</a:t>
            </a:r>
          </a:p>
          <a:p>
            <a:pPr lvl="0">
              <a:buFont typeface="+mj-lt"/>
              <a:buAutoNum type="arabicPeriod"/>
            </a:pPr>
            <a:r>
              <a:rPr lang="ru-RU" sz="2200" dirty="0"/>
              <a:t>поскольку 0 = 00000000</a:t>
            </a:r>
            <a:r>
              <a:rPr lang="ru-RU" sz="2200" baseline="-25000" dirty="0"/>
              <a:t>2</a:t>
            </a:r>
            <a:r>
              <a:rPr lang="ru-RU" sz="2200" dirty="0"/>
              <a:t>, все части IP-адреса узла, для которых маска равна 0, в IP-адресе сети заменяются нулями (они полностью относятся к номеру узла в сети)</a:t>
            </a:r>
          </a:p>
          <a:p>
            <a:pPr lvl="0">
              <a:buFont typeface="+mj-lt"/>
              <a:buAutoNum type="arabicPeriod"/>
            </a:pPr>
            <a:r>
              <a:rPr lang="ru-RU" sz="2200" dirty="0"/>
              <a:t>таким образом, мы почти определили адрес сети, он равен 10.8.X.0, где X придется определять дополнительно</a:t>
            </a:r>
          </a:p>
          <a:p>
            <a:pPr lvl="0">
              <a:buFont typeface="+mj-lt"/>
              <a:buAutoNum type="arabicPeriod"/>
            </a:pPr>
            <a:r>
              <a:rPr lang="ru-RU" sz="2200" dirty="0"/>
              <a:t>переведем в двоичную систему третью часть </a:t>
            </a:r>
            <a:r>
              <a:rPr lang="en-US" sz="2200" dirty="0"/>
              <a:t>IP</a:t>
            </a:r>
            <a:r>
              <a:rPr lang="ru-RU" sz="2200" dirty="0"/>
              <a:t>-адреса и маски</a:t>
            </a:r>
          </a:p>
          <a:p>
            <a:pPr marL="0" indent="0">
              <a:buNone/>
            </a:pPr>
            <a:r>
              <a:rPr lang="en-US" sz="2200" dirty="0"/>
              <a:t>248 = 11111000</a:t>
            </a:r>
            <a:r>
              <a:rPr lang="en-US" sz="2200" baseline="-25000" dirty="0"/>
              <a:t>2</a:t>
            </a:r>
            <a:endParaRPr lang="ru-RU" sz="2200" dirty="0"/>
          </a:p>
          <a:p>
            <a:pPr marL="0" indent="0">
              <a:buNone/>
            </a:pPr>
            <a:r>
              <a:rPr lang="en-US" sz="2200" dirty="0"/>
              <a:t>224 = 11100000</a:t>
            </a:r>
            <a:r>
              <a:rPr lang="en-US" sz="2200" baseline="-25000" dirty="0"/>
              <a:t>2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922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6. заметим</a:t>
            </a:r>
            <a:r>
              <a:rPr lang="ru-RU" dirty="0"/>
              <a:t>, что в маске сначала идет цепочка единиц, а потом до конца – цепочка нулей; это правильно, число где цепочка единиц начинается не с левого края (не со старшего, 8-ого бита) или внутри встречаются нули, не может быть маской; поэтому есть всего несколько допустимых чисел для последней части маски (все предыдущие должны быть равны 255):</a:t>
            </a:r>
          </a:p>
          <a:p>
            <a:pPr marL="0" indent="0">
              <a:buNone/>
            </a:pPr>
            <a:r>
              <a:rPr lang="ru-RU" dirty="0"/>
              <a:t>10000000</a:t>
            </a:r>
            <a:r>
              <a:rPr lang="ru-RU" baseline="-25000" dirty="0"/>
              <a:t>2</a:t>
            </a:r>
            <a:r>
              <a:rPr lang="ru-RU" dirty="0"/>
              <a:t> = 128</a:t>
            </a:r>
          </a:p>
          <a:p>
            <a:pPr marL="0" indent="0">
              <a:buNone/>
            </a:pPr>
            <a:r>
              <a:rPr lang="ru-RU" dirty="0"/>
              <a:t>11000000</a:t>
            </a:r>
            <a:r>
              <a:rPr lang="ru-RU" baseline="-25000" dirty="0"/>
              <a:t>2</a:t>
            </a:r>
            <a:r>
              <a:rPr lang="ru-RU" dirty="0"/>
              <a:t> = 192</a:t>
            </a:r>
          </a:p>
          <a:p>
            <a:pPr marL="0" indent="0">
              <a:buNone/>
            </a:pPr>
            <a:r>
              <a:rPr lang="ru-RU" dirty="0"/>
              <a:t>11100000</a:t>
            </a:r>
            <a:r>
              <a:rPr lang="ru-RU" baseline="-25000" dirty="0"/>
              <a:t>2</a:t>
            </a:r>
            <a:r>
              <a:rPr lang="ru-RU" dirty="0"/>
              <a:t> = 224</a:t>
            </a:r>
          </a:p>
          <a:p>
            <a:pPr marL="0" indent="0">
              <a:buNone/>
            </a:pPr>
            <a:r>
              <a:rPr lang="ru-RU" dirty="0"/>
              <a:t>11110000</a:t>
            </a:r>
            <a:r>
              <a:rPr lang="ru-RU" baseline="-25000" dirty="0"/>
              <a:t>2</a:t>
            </a:r>
            <a:r>
              <a:rPr lang="ru-RU" dirty="0"/>
              <a:t> = 240</a:t>
            </a:r>
          </a:p>
          <a:p>
            <a:pPr marL="0" indent="0">
              <a:buNone/>
            </a:pPr>
            <a:r>
              <a:rPr lang="ru-RU" dirty="0"/>
              <a:t>11111000</a:t>
            </a:r>
            <a:r>
              <a:rPr lang="ru-RU" baseline="-25000" dirty="0"/>
              <a:t>2</a:t>
            </a:r>
            <a:r>
              <a:rPr lang="ru-RU" dirty="0"/>
              <a:t> = 248</a:t>
            </a:r>
          </a:p>
          <a:p>
            <a:pPr marL="0" indent="0">
              <a:buNone/>
            </a:pPr>
            <a:r>
              <a:rPr lang="ru-RU" dirty="0"/>
              <a:t>11111100</a:t>
            </a:r>
            <a:r>
              <a:rPr lang="ru-RU" baseline="-25000" dirty="0"/>
              <a:t>2</a:t>
            </a:r>
            <a:r>
              <a:rPr lang="ru-RU" dirty="0"/>
              <a:t> = 252</a:t>
            </a:r>
          </a:p>
          <a:p>
            <a:pPr marL="0" indent="0">
              <a:buNone/>
            </a:pPr>
            <a:r>
              <a:rPr lang="ru-RU" dirty="0"/>
              <a:t>11111110</a:t>
            </a:r>
            <a:r>
              <a:rPr lang="ru-RU" baseline="-25000" dirty="0"/>
              <a:t>2</a:t>
            </a:r>
            <a:r>
              <a:rPr lang="ru-RU" dirty="0"/>
              <a:t> = 254</a:t>
            </a:r>
          </a:p>
          <a:p>
            <a:pPr marL="0" indent="0">
              <a:buNone/>
            </a:pPr>
            <a:r>
              <a:rPr lang="ru-RU" dirty="0"/>
              <a:t>11111111</a:t>
            </a:r>
            <a:r>
              <a:rPr lang="ru-RU" baseline="-25000" dirty="0"/>
              <a:t>2</a:t>
            </a:r>
            <a:r>
              <a:rPr lang="ru-RU" dirty="0"/>
              <a:t> = 255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7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7. выполним между этими числами поразрядную конъюнкцию – логическую операцию «И»; маска 224 = 11100000</a:t>
            </a:r>
            <a:r>
              <a:rPr lang="ru-RU" baseline="-25000" dirty="0" smtClean="0"/>
              <a:t>2</a:t>
            </a:r>
            <a:r>
              <a:rPr lang="ru-RU" dirty="0" smtClean="0"/>
              <a:t> говорит о том, что первые три бита соответствующего числа в IP-адресе относятся к номеру сети, а оставшиеся 5 – к адресу узла:</a:t>
            </a:r>
          </a:p>
          <a:p>
            <a:pPr marL="0" indent="0" algn="ctr">
              <a:buNone/>
            </a:pPr>
            <a:r>
              <a:rPr lang="ru-RU" dirty="0" smtClean="0"/>
              <a:t>248 = </a:t>
            </a:r>
            <a:r>
              <a:rPr lang="ru-RU" dirty="0" smtClean="0">
                <a:solidFill>
                  <a:srgbClr val="FF0000"/>
                </a:solidFill>
              </a:rPr>
              <a:t>111</a:t>
            </a:r>
            <a:r>
              <a:rPr lang="ru-RU" dirty="0" smtClean="0"/>
              <a:t>11000</a:t>
            </a:r>
            <a:r>
              <a:rPr lang="ru-RU" baseline="-25000" dirty="0" smtClean="0"/>
              <a:t>2</a:t>
            </a:r>
          </a:p>
          <a:p>
            <a:pPr marL="0" indent="0" algn="ctr">
              <a:buNone/>
            </a:pPr>
            <a:r>
              <a:rPr lang="ru-RU" dirty="0" smtClean="0"/>
              <a:t>224 = </a:t>
            </a:r>
            <a:r>
              <a:rPr lang="ru-RU" dirty="0" smtClean="0">
                <a:solidFill>
                  <a:srgbClr val="FF0000"/>
                </a:solidFill>
              </a:rPr>
              <a:t>111</a:t>
            </a:r>
            <a:r>
              <a:rPr lang="ru-RU" dirty="0" smtClean="0"/>
              <a:t>00000</a:t>
            </a:r>
            <a:r>
              <a:rPr lang="ru-RU" baseline="-25000" dirty="0" smtClean="0"/>
              <a:t>2</a:t>
            </a:r>
          </a:p>
          <a:p>
            <a:pPr marL="0" indent="0">
              <a:buNone/>
            </a:pPr>
            <a:r>
              <a:rPr lang="ru-RU" dirty="0"/>
              <a:t>поэтому часть номера сети – это 224 = 11100000</a:t>
            </a:r>
            <a:r>
              <a:rPr lang="ru-RU" baseline="-25000" dirty="0"/>
              <a:t>2</a:t>
            </a:r>
            <a:r>
              <a:rPr lang="ru-RU" dirty="0"/>
              <a:t>, а номер узла – это 11000</a:t>
            </a:r>
            <a:r>
              <a:rPr lang="ru-RU" baseline="-25000" dirty="0"/>
              <a:t>2</a:t>
            </a:r>
            <a:r>
              <a:rPr lang="ru-RU" dirty="0"/>
              <a:t> = 24.</a:t>
            </a:r>
          </a:p>
          <a:p>
            <a:pPr marL="0" lvl="0" indent="0">
              <a:buNone/>
            </a:pPr>
            <a:r>
              <a:rPr lang="ru-RU" dirty="0" smtClean="0"/>
              <a:t>8. таким </a:t>
            </a:r>
            <a:r>
              <a:rPr lang="ru-RU" dirty="0"/>
              <a:t>образом, полный адрес сети – 10.8.224.0</a:t>
            </a:r>
          </a:p>
          <a:p>
            <a:pPr marL="0" lvl="0" indent="0">
              <a:buNone/>
            </a:pPr>
            <a:r>
              <a:rPr lang="ru-RU" dirty="0" smtClean="0"/>
              <a:t>9. по </a:t>
            </a:r>
            <a:r>
              <a:rPr lang="ru-RU" dirty="0"/>
              <a:t>таблице находим ответ: </a:t>
            </a:r>
            <a:r>
              <a:rPr lang="en-US" dirty="0">
                <a:solidFill>
                  <a:srgbClr val="FF0000"/>
                </a:solidFill>
              </a:rPr>
              <a:t>FADE</a:t>
            </a:r>
            <a:r>
              <a:rPr lang="ru-RU" dirty="0"/>
              <a:t> (F=10, A=8, D=224, E=0)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2" r="10596" b="36968"/>
          <a:stretch/>
        </p:blipFill>
        <p:spPr bwMode="auto">
          <a:xfrm>
            <a:off x="10680" y="5229200"/>
            <a:ext cx="9144000" cy="94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6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/>
              <a:t>Решение (2 способ, использование размера подсети, М. Савоськин</a:t>
            </a:r>
            <a:r>
              <a:rPr lang="ru-RU" sz="2400" b="1" dirty="0" smtClean="0"/>
              <a:t>):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252028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dirty="0"/>
              <a:t>п. 1-4 – так же, как и в способе 1; в результате находим, что адрес сети имеет вид 10.8.</a:t>
            </a:r>
            <a:r>
              <a:rPr lang="en-US" dirty="0"/>
              <a:t>X</a:t>
            </a:r>
            <a:r>
              <a:rPr lang="ru-RU" dirty="0"/>
              <a:t>.0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третье </a:t>
            </a:r>
            <a:r>
              <a:rPr lang="ru-RU" dirty="0"/>
              <a:t>число в маске (соответствующее неизвестному X) – 224; в такую подсеть входят адреса, в которых третий октет (третье число IP-адреса) может принимать 256 – 224 = 32 разных значений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выпишем адреса, принадлежащие всем возможным подсетям такого вида (третий октет изменяется от 0 с шагом 32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4" r="24813" b="12007"/>
          <a:stretch/>
        </p:blipFill>
        <p:spPr bwMode="auto">
          <a:xfrm>
            <a:off x="1403648" y="3711415"/>
            <a:ext cx="6120680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1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2996952"/>
            <a:ext cx="8229600" cy="367240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800" dirty="0" smtClean="0"/>
              <a:t>4) смотрим</a:t>
            </a:r>
            <a:r>
              <a:rPr lang="ru-RU" sz="2800" dirty="0"/>
              <a:t>, что нужный нам адрес 10.8.248.131 оказывается в подсети с адресом 10.8.224.0; в данном случае можно было быстрее получить ответ, если бы мы строили таблицу с конца, т.е. с последней подсети</a:t>
            </a:r>
          </a:p>
          <a:p>
            <a:pPr marL="0" lvl="0" indent="0" algn="just">
              <a:buNone/>
            </a:pPr>
            <a:r>
              <a:rPr lang="ru-RU" sz="2800" dirty="0" smtClean="0"/>
              <a:t>5) по </a:t>
            </a:r>
            <a:r>
              <a:rPr lang="ru-RU" sz="2800" dirty="0"/>
              <a:t>таблице находим ответ: </a:t>
            </a:r>
            <a:r>
              <a:rPr lang="en-US" sz="2800" dirty="0"/>
              <a:t>FADE</a:t>
            </a:r>
            <a:r>
              <a:rPr lang="ru-RU" sz="2800" dirty="0"/>
              <a:t> (F=10, A=8, D=224, E=0)</a:t>
            </a:r>
          </a:p>
          <a:p>
            <a:pPr algn="just"/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4" r="24813" b="12007"/>
          <a:stretch/>
        </p:blipFill>
        <p:spPr bwMode="auto">
          <a:xfrm>
            <a:off x="1578643" y="32792"/>
            <a:ext cx="6120680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9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76</TotalTime>
  <Words>1898</Words>
  <Application>Microsoft Office PowerPoint</Application>
  <PresentationFormat>Экран (4:3)</PresentationFormat>
  <Paragraphs>188</Paragraphs>
  <Slides>39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Wingdings</vt:lpstr>
      <vt:lpstr>Слои</vt:lpstr>
      <vt:lpstr>Презентация PowerPoint</vt:lpstr>
      <vt:lpstr>Связь единиц измерения информации</vt:lpstr>
      <vt:lpstr>Презентация PowerPoint</vt:lpstr>
      <vt:lpstr>Пример задания:</vt:lpstr>
      <vt:lpstr>Решение (1 способ, логическое «И» маски и номера узла):</vt:lpstr>
      <vt:lpstr>Презентация PowerPoint</vt:lpstr>
      <vt:lpstr>Презентация PowerPoint</vt:lpstr>
      <vt:lpstr>Решение (2 способ, использование размера подсети, М. Савоськин):</vt:lpstr>
      <vt:lpstr>Презентация PowerPoint</vt:lpstr>
      <vt:lpstr>Перевод единиц измерения</vt:lpstr>
      <vt:lpstr>Кодирование информации</vt:lpstr>
      <vt:lpstr>Передача информации в информационной системе</vt:lpstr>
      <vt:lpstr>Информация и ее кодирование 1.1.8 Кодирование текстовой информации. Кодировка ASCII. Основные используемые кодировки кириллицы.  Обозначение задания в работе по спецификации  А1.  Задание с выбором ответа, подразумевающие выбор одного правильного ответа из четырех предложенных.</vt:lpstr>
      <vt:lpstr>Задача № 1</vt:lpstr>
      <vt:lpstr>Презентация PowerPoint</vt:lpstr>
      <vt:lpstr>Задача № 2</vt:lpstr>
      <vt:lpstr>Презентация PowerPoint</vt:lpstr>
      <vt:lpstr>Задача № 3</vt:lpstr>
      <vt:lpstr>Презентация PowerPoint</vt:lpstr>
      <vt:lpstr>Задача № 4</vt:lpstr>
      <vt:lpstr>Презентация PowerPoint</vt:lpstr>
      <vt:lpstr>Информация и ее кодирование 1.1.6 Скорость передачи информации и пропускная способность канала связи.  Обозначение задания в работе по спецификации  В7.  Задания с краткой формой ответа, подразумевающие самостоятельное формулирование и запись ответа в виде последовательности символов.</vt:lpstr>
      <vt:lpstr>Задача № 5</vt:lpstr>
      <vt:lpstr>Презентация PowerPoint</vt:lpstr>
      <vt:lpstr>Задача № 6</vt:lpstr>
      <vt:lpstr>Презентация PowerPoint</vt:lpstr>
      <vt:lpstr>Задача № 7</vt:lpstr>
      <vt:lpstr>Презентация PowerPoint</vt:lpstr>
      <vt:lpstr>Задача № 8</vt:lpstr>
      <vt:lpstr>Презентация PowerPoint</vt:lpstr>
      <vt:lpstr>Задача № 9</vt:lpstr>
      <vt:lpstr>Презентация PowerPoint</vt:lpstr>
      <vt:lpstr>Задача № 10</vt:lpstr>
      <vt:lpstr>Презентация PowerPoint</vt:lpstr>
      <vt:lpstr>Задача № 11</vt:lpstr>
      <vt:lpstr>Презентация PowerPoint</vt:lpstr>
      <vt:lpstr>Задача № 12</vt:lpstr>
      <vt:lpstr>Презентация PowerPoint</vt:lpstr>
      <vt:lpstr>Домашнее задание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единиц измерения информации</dc:title>
  <dc:creator>Admin</dc:creator>
  <cp:lastModifiedBy>Максим Пажитнев</cp:lastModifiedBy>
  <cp:revision>9</cp:revision>
  <dcterms:created xsi:type="dcterms:W3CDTF">2010-02-14T15:13:24Z</dcterms:created>
  <dcterms:modified xsi:type="dcterms:W3CDTF">2017-02-09T21:19:33Z</dcterms:modified>
</cp:coreProperties>
</file>